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yne"/>
      <p:regular r:id="rId17"/>
    </p:embeddedFont>
    <p:embeddedFont>
      <p:font typeface="Syne"/>
      <p:regular r:id="rId18"/>
    </p:embeddedFont>
    <p:embeddedFont>
      <p:font typeface="Overpass Light"/>
      <p:regular r:id="rId19"/>
    </p:embeddedFont>
    <p:embeddedFont>
      <p:font typeface="Overpass Light"/>
      <p:regular r:id="rId20"/>
    </p:embeddedFont>
    <p:embeddedFont>
      <p:font typeface="Overpass Light"/>
      <p:regular r:id="rId21"/>
    </p:embeddedFont>
    <p:embeddedFont>
      <p:font typeface="Overpass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5-1.png>
</file>

<file path=ppt/media/image-6-1.png>
</file>

<file path=ppt/media/image-6-2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Maximizing Taxi Driver Revenue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Payment Type Analysis &amp; A/B Testing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Karthick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3605"/>
            <a:ext cx="99249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Conclusion &amp; Recommendation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993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08050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The A/B test confirms that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Credit Card payments generate a significantly higher average fare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than Cash payments.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2499360"/>
            <a:ext cx="28572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Recommendation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3080504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To maximize revenue, the taxi service should implement strategies to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nudge customers towards using credit cards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or other digital payment methods as their preferred option.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4741816"/>
            <a:ext cx="13042821" cy="35957"/>
          </a:xfrm>
          <a:prstGeom prst="rect">
            <a:avLst/>
          </a:prstGeom>
          <a:solidFill>
            <a:srgbClr val="3B4E4E">
              <a:alpha val="5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793790" y="511790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Thank You</a:t>
            </a:r>
            <a:endParaRPr lang="en-US" sz="3550" dirty="0"/>
          </a:p>
        </p:txBody>
      </p:sp>
      <p:sp>
        <p:nvSpPr>
          <p:cNvPr id="9" name="Text 7"/>
          <p:cNvSpPr/>
          <p:nvPr/>
        </p:nvSpPr>
        <p:spPr>
          <a:xfrm>
            <a:off x="793790" y="60250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6430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Karthick |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karthickwill05@gmail.com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58509"/>
            <a:ext cx="74410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The Problem &amp; The Goal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215408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In the competitive taxi sector, maximizing driver revenue is essential for long-term success and driver satisfaction.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Our Mission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4215408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Using data-driven insights to determine if payment type has a significant impact on taxi fare revenue.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74520"/>
            <a:ext cx="56947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36927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327136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24435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3458408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4178617"/>
            <a:ext cx="30691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Problem Statement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669036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In the competitive taxi sector, maximizing driver revenue is essential for long-term success and driver satisfaction.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036927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327136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24435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3458408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466903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Run an A/B test (two-sample t-test) to examine the relationship between total fare and payment method.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3036927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327136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24435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3458408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4178617"/>
            <a:ext cx="29623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Research Question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4669036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Can we nudge customers towards a payment method that generates higher revenue, without harming customer experience?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64391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&amp; Methodology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Cleaning and preparing 200,000 New York Yellow Taxi trip records for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440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Data Cleaning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60175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2956798"/>
            <a:ext cx="3664744" cy="3048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3131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Filter Payments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3621524"/>
            <a:ext cx="366474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Isolated the dataset to only "Card" (65%) and "Cash" (34%) payments, as these are the two groups for our A/B test.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171748" y="260175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748" y="2956798"/>
            <a:ext cx="3664863" cy="3048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10" name="Text 7"/>
          <p:cNvSpPr/>
          <p:nvPr/>
        </p:nvSpPr>
        <p:spPr>
          <a:xfrm>
            <a:off x="10171748" y="3131106"/>
            <a:ext cx="28626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Clean Invalid Data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171748" y="3621524"/>
            <a:ext cx="366486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Removed all trips with $0 fares, 0-minute durations, or 0-mile distances to ensure the integrity of the analysis.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546996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825014"/>
            <a:ext cx="7556421" cy="3048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14" name="Text 11"/>
          <p:cNvSpPr/>
          <p:nvPr/>
        </p:nvSpPr>
        <p:spPr>
          <a:xfrm>
            <a:off x="6280190" y="59993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Remove Outliers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280190" y="64897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Applied the Interquartile Range (IQR) method to remove extreme outliers from fares, distance, and duration.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41281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Payment Type Distribution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89296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After filtering, Card payments are nearly twice as common as Cash payments in the dataset.</a:t>
            </a:r>
            <a:endParaRPr lang="en-US" sz="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1201936"/>
            <a:ext cx="13836729" cy="7604522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826448" y="8836938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1A3328"/>
          </a:solidFill>
          <a:ln/>
        </p:spPr>
      </p:sp>
      <p:sp>
        <p:nvSpPr>
          <p:cNvPr id="6" name="Text 3"/>
          <p:cNvSpPr/>
          <p:nvPr/>
        </p:nvSpPr>
        <p:spPr>
          <a:xfrm>
            <a:off x="7000756" y="8836938"/>
            <a:ext cx="238244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Card</a:t>
            </a:r>
            <a:endParaRPr lang="en-US" sz="850" dirty="0"/>
          </a:p>
        </p:txBody>
      </p:sp>
      <p:sp>
        <p:nvSpPr>
          <p:cNvPr id="7" name="Shape 4"/>
          <p:cNvSpPr/>
          <p:nvPr/>
        </p:nvSpPr>
        <p:spPr>
          <a:xfrm>
            <a:off x="7391400" y="8836938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53A782"/>
          </a:solidFill>
          <a:ln/>
        </p:spPr>
      </p:sp>
      <p:sp>
        <p:nvSpPr>
          <p:cNvPr id="8" name="Text 5"/>
          <p:cNvSpPr/>
          <p:nvPr/>
        </p:nvSpPr>
        <p:spPr>
          <a:xfrm>
            <a:off x="7565708" y="8836938"/>
            <a:ext cx="248483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Cash</a:t>
            </a:r>
            <a:endParaRPr lang="en-US" sz="8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35" y="9077920"/>
            <a:ext cx="13836729" cy="841271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7809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Initial Findings: Average Fare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4915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$9.08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4780955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Card Payments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625703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Average Fare (After outlier removal)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374915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$8.93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4780955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Cash Payments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5625703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Average Fare (After outlier removal)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374915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$0.15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478095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Difference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5271373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Is this real or random chance?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9574"/>
            <a:ext cx="8586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Formulating the Hypothesis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71982"/>
            <a:ext cx="4196358" cy="2448044"/>
          </a:xfrm>
          <a:prstGeom prst="roundRect">
            <a:avLst>
              <a:gd name="adj" fmla="val 5976"/>
            </a:avLst>
          </a:prstGeom>
          <a:solidFill>
            <a:srgbClr val="FFFDE6"/>
          </a:solidFill>
          <a:ln w="30480">
            <a:solidFill>
              <a:srgbClr val="C3D4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471982"/>
            <a:ext cx="121920" cy="2448044"/>
          </a:xfrm>
          <a:prstGeom prst="roundRect">
            <a:avLst>
              <a:gd name="adj" fmla="val 78139"/>
            </a:avLst>
          </a:prstGeom>
          <a:solidFill>
            <a:srgbClr val="224435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729276"/>
            <a:ext cx="30402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Null Hypothesis (H₀)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219694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There is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no statistically significant difference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in the average fare between card and cash payments.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471982"/>
            <a:ext cx="4196358" cy="2448044"/>
          </a:xfrm>
          <a:prstGeom prst="roundRect">
            <a:avLst>
              <a:gd name="adj" fmla="val 5976"/>
            </a:avLst>
          </a:prstGeom>
          <a:solidFill>
            <a:srgbClr val="FFFDE6"/>
          </a:solidFill>
          <a:ln w="30480">
            <a:solidFill>
              <a:srgbClr val="C3D4CC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471982"/>
            <a:ext cx="121920" cy="2448044"/>
          </a:xfrm>
          <a:prstGeom prst="roundRect">
            <a:avLst>
              <a:gd name="adj" fmla="val 78139"/>
            </a:avLst>
          </a:prstGeom>
          <a:solidFill>
            <a:srgbClr val="224435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729276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Alternative Hypothesis (Hₐ)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4574024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There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is a statistically significant difference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in the average fare between card and cash payments.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471982"/>
            <a:ext cx="4196358" cy="2448044"/>
          </a:xfrm>
          <a:prstGeom prst="roundRect">
            <a:avLst>
              <a:gd name="adj" fmla="val 5976"/>
            </a:avLst>
          </a:prstGeom>
          <a:solidFill>
            <a:srgbClr val="FFFDE6"/>
          </a:solidFill>
          <a:ln w="30480">
            <a:solidFill>
              <a:srgbClr val="C3D4CC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471982"/>
            <a:ext cx="121920" cy="2448044"/>
          </a:xfrm>
          <a:prstGeom prst="roundRect">
            <a:avLst>
              <a:gd name="adj" fmla="val 78139"/>
            </a:avLst>
          </a:prstGeom>
          <a:solidFill>
            <a:srgbClr val="224435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729276"/>
            <a:ext cx="32670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Significance Level (α)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4219694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We set our confidence level at 95%, so the significance level (α) is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0.05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06435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The Verdict</a:t>
            </a:r>
            <a:endParaRPr lang="en-US" sz="8900" dirty="0"/>
          </a:p>
        </p:txBody>
      </p:sp>
      <p:sp>
        <p:nvSpPr>
          <p:cNvPr id="4" name="Shape 1"/>
          <p:cNvSpPr/>
          <p:nvPr/>
        </p:nvSpPr>
        <p:spPr>
          <a:xfrm>
            <a:off x="6280190" y="2764274"/>
            <a:ext cx="3664744" cy="2546985"/>
          </a:xfrm>
          <a:prstGeom prst="roundRect">
            <a:avLst>
              <a:gd name="adj" fmla="val 3740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9987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P-Value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489127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 &lt; 0.001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14624" y="3988117"/>
            <a:ext cx="31958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Exact P-value: 2.856e-12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2764274"/>
            <a:ext cx="3664863" cy="2546985"/>
          </a:xfrm>
          <a:prstGeom prst="roundRect">
            <a:avLst>
              <a:gd name="adj" fmla="val 3740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06182" y="29987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Result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406182" y="3489127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Reject the Null Hypothesis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406182" y="3988117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The p-value is significantly smaller than our 0.05 threshold.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38073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14624" y="57725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Interpretation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514624" y="6262926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The $0.15 difference is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highly statistically significant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and not due to random chance.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2025-11-19T14:59:59Z</dcterms:created>
  <dcterms:modified xsi:type="dcterms:W3CDTF">2025-11-19T14:59:59Z</dcterms:modified>
</cp:coreProperties>
</file>